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6" r:id="rId30"/>
    <p:sldId id="297" r:id="rId31"/>
    <p:sldId id="283" r:id="rId32"/>
    <p:sldId id="284" r:id="rId33"/>
    <p:sldId id="285" r:id="rId34"/>
    <p:sldId id="286" r:id="rId35"/>
    <p:sldId id="309" r:id="rId36"/>
    <p:sldId id="310" r:id="rId37"/>
    <p:sldId id="311" r:id="rId38"/>
    <p:sldId id="287" r:id="rId39"/>
    <p:sldId id="288" r:id="rId40"/>
    <p:sldId id="289" r:id="rId41"/>
    <p:sldId id="298" r:id="rId42"/>
    <p:sldId id="293" r:id="rId43"/>
    <p:sldId id="299" r:id="rId44"/>
    <p:sldId id="300" r:id="rId45"/>
    <p:sldId id="301" r:id="rId46"/>
    <p:sldId id="303" r:id="rId47"/>
    <p:sldId id="304" r:id="rId48"/>
    <p:sldId id="307" r:id="rId49"/>
    <p:sldId id="302" r:id="rId50"/>
    <p:sldId id="308" r:id="rId51"/>
    <p:sldId id="30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7" d="100"/>
          <a:sy n="67" d="100"/>
        </p:scale>
        <p:origin x="128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92D84-4797-47FF-930A-B2B45C3A332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18455-926F-459F-A450-4B6E1797A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4C7D-D93E-473C-AACF-AEAD1D938BC6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5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A9D7-FF1C-46C9-B925-9648393A1F0E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E39F-309D-42E9-941D-54C7FB0F8E30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8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991A-1A00-4A69-8550-85A720167C7D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6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2CD07-7830-44F7-9340-E6B31C54E2DE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9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0F59-F2BC-4ECA-8117-046AC6072731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7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4D43-9217-4802-A564-7B34ACC174C4}" type="datetime1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8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CE2BB-62E1-4E68-8CBE-9B176E1AFE93}" type="datetime1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D4C4-8EB8-4088-9775-313A0137338F}" type="datetime1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D9A4-ECFC-468B-9964-022D64C74BDA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BE1B-1383-49E0-82F2-581BCA9F180A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3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9628D-CB24-43F6-B292-85B8E011D98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42C29-8070-4FC9-9B1A-5F5B01A60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 – Introduction to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" y="685800"/>
            <a:ext cx="8387306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65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91" y="685801"/>
            <a:ext cx="832769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70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" y="533400"/>
            <a:ext cx="8927145" cy="579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51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69" y="685800"/>
            <a:ext cx="842002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7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54497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84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8" y="533401"/>
            <a:ext cx="893238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5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99" y="814388"/>
            <a:ext cx="9096999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0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376367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89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4" y="304800"/>
            <a:ext cx="841840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64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38954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19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33449"/>
            <a:ext cx="8077200" cy="551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69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5613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13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585108"/>
            <a:ext cx="8570494" cy="581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09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4893"/>
            <a:ext cx="8380614" cy="548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63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3" y="533400"/>
            <a:ext cx="889895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49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5" y="533401"/>
            <a:ext cx="842610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126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78659"/>
            <a:ext cx="8381854" cy="569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4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4" y="457200"/>
            <a:ext cx="897299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312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6" y="457201"/>
            <a:ext cx="8795359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020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4" y="609600"/>
            <a:ext cx="8514534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26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236"/>
            <a:ext cx="8240168" cy="620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13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34605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23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0" y="304800"/>
            <a:ext cx="8511330" cy="594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495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3" y="533400"/>
            <a:ext cx="8788996" cy="579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477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4" y="609600"/>
            <a:ext cx="8674554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4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7" y="533400"/>
            <a:ext cx="878458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092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44" y="533400"/>
            <a:ext cx="849667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45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6918"/>
            <a:ext cx="8406999" cy="567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588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7" y="685800"/>
            <a:ext cx="814473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360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" y="457200"/>
            <a:ext cx="8778533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60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5" y="609600"/>
            <a:ext cx="862478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428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641939"/>
            <a:ext cx="8618446" cy="553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07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443371" cy="57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782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7" y="457200"/>
            <a:ext cx="8741947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5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1" y="304800"/>
            <a:ext cx="8645769" cy="616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811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1" y="381000"/>
            <a:ext cx="8529251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53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77080"/>
            <a:ext cx="8784336" cy="622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069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[</a:t>
            </a:r>
            <a:r>
              <a:rPr lang="en-US" dirty="0" err="1"/>
              <a:t>s,a</a:t>
            </a:r>
            <a:r>
              <a:rPr lang="en-US" dirty="0"/>
              <a:t>] </a:t>
            </a:r>
          </a:p>
          <a:p>
            <a:pPr marL="0" indent="0">
              <a:buNone/>
            </a:pPr>
            <a:r>
              <a:rPr lang="en-US" dirty="0"/>
              <a:t>     s- state that we are in</a:t>
            </a:r>
          </a:p>
          <a:p>
            <a:pPr marL="0" indent="0">
              <a:buNone/>
            </a:pPr>
            <a:r>
              <a:rPr lang="en-US" dirty="0"/>
              <a:t>     a – action we can take</a:t>
            </a:r>
          </a:p>
          <a:p>
            <a:pPr marL="0" indent="0">
              <a:buNone/>
            </a:pPr>
            <a:r>
              <a:rPr lang="en-US" dirty="0"/>
              <a:t>     Q – value of taking the action a at state 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Q[</a:t>
            </a:r>
            <a:r>
              <a:rPr lang="en-US" dirty="0" err="1"/>
              <a:t>s,a</a:t>
            </a:r>
            <a:r>
              <a:rPr lang="en-US" dirty="0"/>
              <a:t>] = immediate reward + discounted reward</a:t>
            </a:r>
          </a:p>
        </p:txBody>
      </p:sp>
    </p:spTree>
    <p:extLst>
      <p:ext uri="{BB962C8B-B14F-4D97-AF65-F5344CB8AC3E}">
        <p14:creationId xmlns:p14="http://schemas.microsoft.com/office/powerpoint/2010/main" val="557199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∏(s)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(Q[</a:t>
            </a:r>
            <a:r>
              <a:rPr lang="en-US" dirty="0" err="1"/>
              <a:t>s,a</a:t>
            </a:r>
            <a:r>
              <a:rPr lang="en-US" dirty="0"/>
              <a:t>])</a:t>
            </a:r>
          </a:p>
          <a:p>
            <a:endParaRPr lang="en-US" dirty="0"/>
          </a:p>
          <a:p>
            <a:r>
              <a:rPr lang="en-US" dirty="0"/>
              <a:t>∏*(s)       Q*[</a:t>
            </a:r>
            <a:r>
              <a:rPr lang="en-US" dirty="0" err="1"/>
              <a:t>s,a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25853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procedure -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– update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61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-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7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Interact with the environment and identify the current state – s</a:t>
            </a:r>
          </a:p>
          <a:p>
            <a:pPr>
              <a:buFontTx/>
              <a:buChar char="-"/>
            </a:pPr>
            <a:r>
              <a:rPr lang="en-US" dirty="0"/>
              <a:t>Iterate over time &lt;s, a, s’, r&gt;</a:t>
            </a:r>
          </a:p>
          <a:p>
            <a:pPr>
              <a:buFontTx/>
              <a:buChar char="-"/>
            </a:pPr>
            <a:r>
              <a:rPr lang="en-US" dirty="0"/>
              <a:t>Update the Q values </a:t>
            </a:r>
          </a:p>
          <a:p>
            <a:pPr>
              <a:buFontTx/>
              <a:buChar char="-"/>
            </a:pPr>
            <a:r>
              <a:rPr lang="en-US" dirty="0"/>
              <a:t>Repeat until converge </a:t>
            </a:r>
          </a:p>
        </p:txBody>
      </p:sp>
    </p:spTree>
    <p:extLst>
      <p:ext uri="{BB962C8B-B14F-4D97-AF65-F5344CB8AC3E}">
        <p14:creationId xmlns:p14="http://schemas.microsoft.com/office/powerpoint/2010/main" val="255985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85800"/>
            <a:ext cx="8426662" cy="56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161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Deep Neural nets with Reinforcement learning</a:t>
            </a:r>
          </a:p>
          <a:p>
            <a:r>
              <a:rPr lang="en-US" dirty="0"/>
              <a:t>E.g. Deep Q learning (have a Deep NN instead of </a:t>
            </a:r>
            <a:r>
              <a:rPr lang="en-US"/>
              <a:t>a matrix)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89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RL is used when labeled or unlabeled data is not available</a:t>
            </a:r>
          </a:p>
          <a:p>
            <a:r>
              <a:rPr lang="en-US" dirty="0"/>
              <a:t>Based on finding the optimum action a, that gives the maximum reward r at a state s</a:t>
            </a:r>
          </a:p>
          <a:p>
            <a:r>
              <a:rPr lang="en-US" dirty="0"/>
              <a:t>Model, Value function, Policy</a:t>
            </a:r>
          </a:p>
          <a:p>
            <a:r>
              <a:rPr lang="en-US" dirty="0"/>
              <a:t>Q learning as a value iteration, model free algorithm</a:t>
            </a:r>
          </a:p>
          <a:p>
            <a:r>
              <a:rPr lang="en-US" dirty="0"/>
              <a:t>Can be combined with other learning algorithms (e.g. Deep Q learning)</a:t>
            </a:r>
          </a:p>
        </p:txBody>
      </p:sp>
    </p:spTree>
    <p:extLst>
      <p:ext uri="{BB962C8B-B14F-4D97-AF65-F5344CB8AC3E}">
        <p14:creationId xmlns:p14="http://schemas.microsoft.com/office/powerpoint/2010/main" val="187314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73142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89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9" y="457200"/>
            <a:ext cx="844586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19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53965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58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942988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336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</TotalTime>
  <Words>217</Words>
  <Application>Microsoft Office PowerPoint</Application>
  <PresentationFormat>On-screen Show (4:3)</PresentationFormat>
  <Paragraphs>29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Lecture 11 – Introduction to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learning </vt:lpstr>
      <vt:lpstr>How to use Q?</vt:lpstr>
      <vt:lpstr>Q learning procedure - details</vt:lpstr>
      <vt:lpstr>Q learning – update rule</vt:lpstr>
      <vt:lpstr>Q learning - Exploration</vt:lpstr>
      <vt:lpstr>Q learning procedure</vt:lpstr>
      <vt:lpstr>Deep Reinforcement learning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 – Introduction to Reinforcement learning</dc:title>
  <dc:creator>Dharshana Kasthurirathna</dc:creator>
  <cp:lastModifiedBy>Administrator</cp:lastModifiedBy>
  <cp:revision>30</cp:revision>
  <dcterms:created xsi:type="dcterms:W3CDTF">2018-05-17T05:41:35Z</dcterms:created>
  <dcterms:modified xsi:type="dcterms:W3CDTF">2020-04-27T13:32:46Z</dcterms:modified>
</cp:coreProperties>
</file>